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4" r:id="rId1"/>
  </p:sldMasterIdLst>
  <p:notesMasterIdLst>
    <p:notesMasterId r:id="rId25"/>
  </p:notesMasterIdLst>
  <p:sldIdLst>
    <p:sldId id="281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68" r:id="rId15"/>
    <p:sldId id="269" r:id="rId16"/>
    <p:sldId id="277" r:id="rId17"/>
    <p:sldId id="278" r:id="rId18"/>
    <p:sldId id="270" r:id="rId19"/>
    <p:sldId id="279" r:id="rId20"/>
    <p:sldId id="271" r:id="rId21"/>
    <p:sldId id="272" r:id="rId22"/>
    <p:sldId id="280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1"/>
    <p:restoredTop sz="94685"/>
  </p:normalViewPr>
  <p:slideViewPr>
    <p:cSldViewPr snapToGrid="0" snapToObjects="1">
      <p:cViewPr varScale="1">
        <p:scale>
          <a:sx n="142" d="100"/>
          <a:sy n="142" d="100"/>
        </p:scale>
        <p:origin x="-10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70EA6-A05D-6142-B82D-C0BBD053CF26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CCC86-EEC7-AA4A-BB2D-DE1849B636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879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110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42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6065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6981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022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824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240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886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639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25B28-9CD7-4B42-BABE-8F5ADEF3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83DDBA-DAA5-F14F-BED4-4F97830D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3641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91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56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274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155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97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30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3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92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15A093C-996D-0041-9642-74233B00F809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B09E5B6-AB0E-3343-A5BC-BC5002164B8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5E1898-DD79-FA49-BC37-E1398BD9428B}"/>
              </a:ext>
            </a:extLst>
          </p:cNvPr>
          <p:cNvSpPr txBox="1"/>
          <p:nvPr userDrawn="1"/>
        </p:nvSpPr>
        <p:spPr>
          <a:xfrm>
            <a:off x="11149192" y="155370"/>
            <a:ext cx="1434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虎扑体育</a:t>
            </a:r>
          </a:p>
        </p:txBody>
      </p:sp>
    </p:spTree>
    <p:extLst>
      <p:ext uri="{BB962C8B-B14F-4D97-AF65-F5344CB8AC3E}">
        <p14:creationId xmlns:p14="http://schemas.microsoft.com/office/powerpoint/2010/main" val="85568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  <p:sldLayoutId id="214748409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950B7-A4FA-FF4C-BA24-958BF079E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461" y="279400"/>
            <a:ext cx="5148263" cy="1325563"/>
          </a:xfrm>
        </p:spPr>
        <p:txBody>
          <a:bodyPr/>
          <a:lstStyle/>
          <a:p>
            <a:pPr algn="ctr"/>
            <a:r>
              <a:rPr kumimoji="1" lang="en-US" altLang="zh-CN" dirty="0" err="1"/>
              <a:t>Flink</a:t>
            </a:r>
            <a:r>
              <a:rPr kumimoji="1" lang="zh-CN" altLang="en-US" dirty="0"/>
              <a:t> 开发实践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863B1-BD12-574A-9C56-73D7DADB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84026" y="1625745"/>
            <a:ext cx="4479132" cy="4479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611716-8D47-6D4A-9286-4F6551B146BF}"/>
              </a:ext>
            </a:extLst>
          </p:cNvPr>
          <p:cNvSpPr txBox="1"/>
          <p:nvPr/>
        </p:nvSpPr>
        <p:spPr>
          <a:xfrm>
            <a:off x="9072563" y="5714763"/>
            <a:ext cx="29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大数据平台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高辉</a:t>
            </a:r>
          </a:p>
        </p:txBody>
      </p:sp>
    </p:spTree>
    <p:extLst>
      <p:ext uri="{BB962C8B-B14F-4D97-AF65-F5344CB8AC3E}">
        <p14:creationId xmlns:p14="http://schemas.microsoft.com/office/powerpoint/2010/main" val="9791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9DDB2-8B47-2943-83EE-F755C06A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>
                <a:latin typeface="DengXian" panose="02010600030101010101" pitchFamily="2" charset="-122"/>
                <a:ea typeface="DengXian" panose="02010600030101010101" pitchFamily="2" charset="-122"/>
              </a:rPr>
              <a:t>有状态算子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FF91E-151A-BA42-A929-205350B5D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14171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>
                <a:solidFill>
                  <a:schemeClr val="accent3"/>
                </a:solidFill>
              </a:rPr>
              <a:t>sum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,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max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,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min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,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average</a:t>
            </a:r>
            <a:r>
              <a:rPr lang="zh-CN" altLang="en-US" sz="2400" cap="none" dirty="0">
                <a:solidFill>
                  <a:schemeClr val="accent3"/>
                </a:solidFill>
              </a:rPr>
              <a:t> 等</a:t>
            </a:r>
            <a:endParaRPr lang="en-US" altLang="zh-CN" sz="2400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3"/>
                </a:solidFill>
              </a:rPr>
              <a:t>继承  </a:t>
            </a:r>
            <a:r>
              <a:rPr lang="en" altLang="zh-CN" sz="2400" cap="none" dirty="0" err="1">
                <a:solidFill>
                  <a:schemeClr val="accent3"/>
                </a:solidFill>
              </a:rPr>
              <a:t>AbstractRichFunction</a:t>
            </a:r>
            <a:r>
              <a:rPr lang="zh-CN" altLang="en-US" sz="2400" cap="none" dirty="0">
                <a:solidFill>
                  <a:schemeClr val="accent3"/>
                </a:solidFill>
              </a:rPr>
              <a:t> 的状态函数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772BBA-F82F-CF49-AF2D-F507C250B2FF}"/>
              </a:ext>
            </a:extLst>
          </p:cNvPr>
          <p:cNvSpPr txBox="1"/>
          <p:nvPr/>
        </p:nvSpPr>
        <p:spPr>
          <a:xfrm>
            <a:off x="4498150" y="6259483"/>
            <a:ext cx="228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有状态的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算子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0699A2E2-8307-AF48-A5AA-F49F785B03B7}"/>
              </a:ext>
            </a:extLst>
          </p:cNvPr>
          <p:cNvSpPr/>
          <p:nvPr/>
        </p:nvSpPr>
        <p:spPr>
          <a:xfrm>
            <a:off x="2959182" y="3962591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DFF3F8E-1B3E-6E40-8B6F-34AA9EA40133}"/>
              </a:ext>
            </a:extLst>
          </p:cNvPr>
          <p:cNvCxnSpPr/>
          <p:nvPr/>
        </p:nvCxnSpPr>
        <p:spPr>
          <a:xfrm>
            <a:off x="4045775" y="4314360"/>
            <a:ext cx="3526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柱体 8">
            <a:extLst>
              <a:ext uri="{FF2B5EF4-FFF2-40B4-BE49-F238E27FC236}">
                <a16:creationId xmlns:a16="http://schemas.microsoft.com/office/drawing/2014/main" id="{8663005A-D871-3646-98D8-8FE930AE882F}"/>
              </a:ext>
            </a:extLst>
          </p:cNvPr>
          <p:cNvSpPr/>
          <p:nvPr/>
        </p:nvSpPr>
        <p:spPr>
          <a:xfrm>
            <a:off x="5420343" y="4900295"/>
            <a:ext cx="777834" cy="1008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sum</a:t>
            </a:r>
          </a:p>
          <a:p>
            <a:pPr algn="ctr"/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ECBAEC-3669-3742-8FD9-22E25EC584E6}"/>
              </a:ext>
            </a:extLst>
          </p:cNvPr>
          <p:cNvSpPr/>
          <p:nvPr/>
        </p:nvSpPr>
        <p:spPr>
          <a:xfrm>
            <a:off x="4637548" y="3204866"/>
            <a:ext cx="2383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dirty="0">
                <a:ln/>
                <a:solidFill>
                  <a:schemeClr val="accent4"/>
                </a:solidFill>
              </a:rPr>
              <a:t>sum(x)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八边形 10">
            <a:extLst>
              <a:ext uri="{FF2B5EF4-FFF2-40B4-BE49-F238E27FC236}">
                <a16:creationId xmlns:a16="http://schemas.microsoft.com/office/drawing/2014/main" id="{F8ACB8B2-3229-0D48-A4E2-EC008B69735A}"/>
              </a:ext>
            </a:extLst>
          </p:cNvPr>
          <p:cNvSpPr/>
          <p:nvPr/>
        </p:nvSpPr>
        <p:spPr>
          <a:xfrm>
            <a:off x="8622725" y="3697641"/>
            <a:ext cx="1235033" cy="125429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E7ABA0A0-3359-0F49-9B4E-E75DE3B9CF63}"/>
              </a:ext>
            </a:extLst>
          </p:cNvPr>
          <p:cNvCxnSpPr/>
          <p:nvPr/>
        </p:nvCxnSpPr>
        <p:spPr>
          <a:xfrm rot="16200000" flipV="1">
            <a:off x="4542748" y="4643224"/>
            <a:ext cx="1392622" cy="3625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564FDAA0-E906-514E-8521-296D9235C75F}"/>
              </a:ext>
            </a:extLst>
          </p:cNvPr>
          <p:cNvCxnSpPr>
            <a:cxnSpLocks/>
          </p:cNvCxnSpPr>
          <p:nvPr/>
        </p:nvCxnSpPr>
        <p:spPr>
          <a:xfrm rot="5400000">
            <a:off x="5731765" y="4594608"/>
            <a:ext cx="1406911" cy="474087"/>
          </a:xfrm>
          <a:prstGeom prst="curvedConnector3">
            <a:avLst>
              <a:gd name="adj1" fmla="val 560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三角形 20">
            <a:extLst>
              <a:ext uri="{FF2B5EF4-FFF2-40B4-BE49-F238E27FC236}">
                <a16:creationId xmlns:a16="http://schemas.microsoft.com/office/drawing/2014/main" id="{B5E9F602-BB61-1E4D-8E40-90B84A0FC301}"/>
              </a:ext>
            </a:extLst>
          </p:cNvPr>
          <p:cNvSpPr/>
          <p:nvPr/>
        </p:nvSpPr>
        <p:spPr>
          <a:xfrm>
            <a:off x="622930" y="3952161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7CD65CE9-AA11-AE45-BADA-316D8B2BDD8C}"/>
              </a:ext>
            </a:extLst>
          </p:cNvPr>
          <p:cNvSpPr/>
          <p:nvPr/>
        </p:nvSpPr>
        <p:spPr>
          <a:xfrm>
            <a:off x="1805823" y="3952162"/>
            <a:ext cx="843148" cy="72439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7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C2B13-ECF9-7248-9132-1A797871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状态编程小试牛刀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336CD6-E42C-FC4C-9028-69599DEEB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0628"/>
            <a:ext cx="10515600" cy="89382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3"/>
                </a:solidFill>
              </a:rPr>
              <a:t>代码演示  </a:t>
            </a:r>
            <a:r>
              <a:rPr lang="en" altLang="zh-CN" sz="2400" cap="none" dirty="0" err="1">
                <a:solidFill>
                  <a:schemeClr val="accent3"/>
                </a:solidFill>
              </a:rPr>
              <a:t>RichMapFunctionTest</a:t>
            </a:r>
            <a:endParaRPr lang="zh-CN" altLang="en-US" sz="2400" cap="non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61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306CD-0D1B-FE46-B933-E5C242BFE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93" y="194468"/>
            <a:ext cx="11698014" cy="1325563"/>
          </a:xfrm>
        </p:spPr>
        <p:txBody>
          <a:bodyPr>
            <a:normAutofit/>
          </a:bodyPr>
          <a:lstStyle/>
          <a:p>
            <a:pPr marR="0" rtl="0"/>
            <a:r>
              <a:rPr lang="zh-CN" altLang="en-US" b="1" i="0" u="none" strike="noStrike" kern="2200" cap="none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第三部分 </a:t>
            </a:r>
            <a:r>
              <a:rPr lang="en-US" altLang="zh-CN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Window</a:t>
            </a:r>
            <a:r>
              <a:rPr lang="zh-CN" altLang="en-US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cap="none" dirty="0" err="1">
                <a:latin typeface="DengXian" panose="02010600030101010101" pitchFamily="2" charset="-122"/>
                <a:ea typeface="DengXian" panose="02010600030101010101" pitchFamily="2" charset="-122"/>
              </a:rPr>
              <a:t>EventTime</a:t>
            </a:r>
            <a:r>
              <a:rPr lang="zh-CN" altLang="en-US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b="1" kern="2200" cap="none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b="1" kern="2200" cap="none" dirty="0" err="1">
                <a:latin typeface="DengXian" panose="02010600030101010101" pitchFamily="2" charset="-122"/>
                <a:ea typeface="DengXian" panose="02010600030101010101" pitchFamily="2" charset="-122"/>
              </a:rPr>
              <a:t>WaterMark</a:t>
            </a:r>
            <a:endParaRPr lang="zh-CN" altLang="en-US" b="1" i="0" u="none" strike="noStrike" kern="2200" cap="none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A9EB026-CB6E-384F-89F1-B5EBAC2A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314" y="2438399"/>
            <a:ext cx="5870353" cy="35623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01A399-0B74-494F-90D3-68C1DC5F9F72}"/>
              </a:ext>
            </a:extLst>
          </p:cNvPr>
          <p:cNvSpPr txBox="1"/>
          <p:nvPr/>
        </p:nvSpPr>
        <p:spPr>
          <a:xfrm>
            <a:off x="6481149" y="1779964"/>
            <a:ext cx="5540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按照窗口 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 对数据进行划分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通常按时间范围划分窗口 。按照 </a:t>
            </a:r>
            <a:r>
              <a:rPr kumimoji="1" lang="en-US" altLang="zh-CN" dirty="0" err="1"/>
              <a:t>eventTime</a:t>
            </a:r>
            <a:r>
              <a:rPr kumimoji="1" lang="zh-CN" altLang="en-US" dirty="0"/>
              <a:t> 作为时间语义 。</a:t>
            </a:r>
            <a:r>
              <a:rPr kumimoji="1" lang="en-US" altLang="zh-CN" dirty="0" err="1"/>
              <a:t>waterMark</a:t>
            </a:r>
            <a:r>
              <a:rPr kumimoji="1" lang="zh-CN" altLang="en-US" dirty="0"/>
              <a:t> 机制触发窗口计算。</a:t>
            </a:r>
          </a:p>
        </p:txBody>
      </p:sp>
    </p:spTree>
    <p:extLst>
      <p:ext uri="{BB962C8B-B14F-4D97-AF65-F5344CB8AC3E}">
        <p14:creationId xmlns:p14="http://schemas.microsoft.com/office/powerpoint/2010/main" val="15969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E4C60-6BA7-8943-AE60-023B0AB1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56" y="172491"/>
            <a:ext cx="3923805" cy="1227575"/>
          </a:xfrm>
        </p:spPr>
        <p:txBody>
          <a:bodyPr/>
          <a:lstStyle/>
          <a:p>
            <a:r>
              <a:rPr kumimoji="1" lang="zh-CN" altLang="en-US" cap="none" dirty="0"/>
              <a:t>窗口 </a:t>
            </a:r>
            <a:r>
              <a:rPr kumimoji="1" lang="en-US" altLang="zh-CN" cap="none" dirty="0"/>
              <a:t>Window</a:t>
            </a:r>
            <a:endParaRPr kumimoji="1" lang="zh-CN" altLang="en-US" cap="none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BE3F3-AFD0-9241-8203-88C38B66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066"/>
            <a:ext cx="10515600" cy="58124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>
                <a:solidFill>
                  <a:schemeClr val="accent3"/>
                </a:solidFill>
              </a:rPr>
              <a:t>window</a:t>
            </a:r>
            <a:r>
              <a:rPr lang="zh-CN" altLang="en-US" sz="2400" cap="none" dirty="0">
                <a:solidFill>
                  <a:schemeClr val="accent3"/>
                </a:solidFill>
              </a:rPr>
              <a:t> 是什么 ？ </a:t>
            </a:r>
            <a:br>
              <a:rPr lang="en-US" altLang="zh-CN" sz="2400" cap="none" dirty="0">
                <a:solidFill>
                  <a:schemeClr val="accent3"/>
                </a:solidFill>
              </a:rPr>
            </a:br>
            <a:endParaRPr lang="zh-CN" altLang="en-US" sz="2400" cap="none" dirty="0">
              <a:solidFill>
                <a:schemeClr val="accent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E79333-392B-FF48-90FD-6D0A591A9898}"/>
              </a:ext>
            </a:extLst>
          </p:cNvPr>
          <p:cNvSpPr txBox="1"/>
          <p:nvPr/>
        </p:nvSpPr>
        <p:spPr>
          <a:xfrm>
            <a:off x="945931" y="1981310"/>
            <a:ext cx="795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划分多个时间区间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将属于同一时间范围内的数据放到一起计算。</a:t>
            </a:r>
            <a:endParaRPr kumimoji="1" lang="en-US" altLang="zh-CN" dirty="0"/>
          </a:p>
          <a:p>
            <a:r>
              <a:rPr kumimoji="1" lang="zh-CN" altLang="en-US" dirty="0"/>
              <a:t>实现类似这样的需求 </a:t>
            </a:r>
            <a:r>
              <a:rPr kumimoji="1" lang="en-US" altLang="zh-CN" dirty="0"/>
              <a:t>:</a:t>
            </a:r>
            <a:r>
              <a:rPr kumimoji="1" lang="zh-CN" altLang="en-US" dirty="0"/>
              <a:t> 每小时访问量 </a:t>
            </a:r>
            <a:r>
              <a:rPr kumimoji="1" lang="en-US" altLang="zh-CN" dirty="0"/>
              <a:t>;</a:t>
            </a:r>
            <a:r>
              <a:rPr kumimoji="1" lang="zh-CN" altLang="en-US" dirty="0"/>
              <a:t> 每周平均值 </a:t>
            </a:r>
            <a:r>
              <a:rPr kumimoji="1" lang="en-US" altLang="zh-CN" dirty="0"/>
              <a:t>;</a:t>
            </a:r>
            <a:r>
              <a:rPr kumimoji="1" lang="zh-CN" altLang="en-US" dirty="0"/>
              <a:t> 月内最大值等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DA6E5B44-D265-3141-B307-DF577E45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845" y="3016251"/>
            <a:ext cx="7570733" cy="35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DE89F-C04B-A54F-BCEA-18CA21C0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时间语义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A51EF1A-BBDE-034C-A931-D5146AB09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772" y="3189812"/>
            <a:ext cx="6737131" cy="33030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D29D89-79B6-C847-81A7-CFAD8F5FF1E2}"/>
              </a:ext>
            </a:extLst>
          </p:cNvPr>
          <p:cNvSpPr txBox="1"/>
          <p:nvPr/>
        </p:nvSpPr>
        <p:spPr>
          <a:xfrm>
            <a:off x="1082565" y="1596095"/>
            <a:ext cx="77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eventTime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事件发生时候的时间戳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它记录了事件真实发生的时间。</a:t>
            </a:r>
            <a:endParaRPr kumimoji="1" lang="en-US" altLang="zh-CN" dirty="0"/>
          </a:p>
          <a:p>
            <a:r>
              <a:rPr kumimoji="1" lang="en-US" altLang="zh-CN" dirty="0" err="1"/>
              <a:t>ingestionTime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摄取时间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从消息队列读到 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程序里面的时间。</a:t>
            </a:r>
            <a:endParaRPr kumimoji="1" lang="en-US" altLang="zh-CN" dirty="0"/>
          </a:p>
          <a:p>
            <a:r>
              <a:rPr kumimoji="1" lang="en-US" altLang="zh-CN" dirty="0" err="1"/>
              <a:t>processTime</a:t>
            </a:r>
            <a:r>
              <a:rPr kumimoji="1" lang="zh-CN" altLang="en-US" dirty="0"/>
              <a:t>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处理时间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算子进行数据处理的时间。</a:t>
            </a:r>
          </a:p>
        </p:txBody>
      </p:sp>
    </p:spTree>
    <p:extLst>
      <p:ext uri="{BB962C8B-B14F-4D97-AF65-F5344CB8AC3E}">
        <p14:creationId xmlns:p14="http://schemas.microsoft.com/office/powerpoint/2010/main" val="422735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CBABA-7751-F842-B5A8-A3ECC251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811"/>
            <a:ext cx="10515600" cy="53920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3"/>
                </a:solidFill>
              </a:rPr>
              <a:t>为什么要引入 </a:t>
            </a:r>
            <a:r>
              <a:rPr lang="en-US" altLang="zh-CN" sz="2400" cap="none" dirty="0" err="1">
                <a:solidFill>
                  <a:schemeClr val="accent3"/>
                </a:solidFill>
              </a:rPr>
              <a:t>eventTime</a:t>
            </a:r>
            <a:r>
              <a:rPr lang="zh-CN" altLang="en-US" sz="2400" cap="none" dirty="0">
                <a:solidFill>
                  <a:schemeClr val="accent3"/>
                </a:solidFill>
              </a:rPr>
              <a:t> 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4CEF0F-D235-E741-9C8C-196BA304F0F6}"/>
              </a:ext>
            </a:extLst>
          </p:cNvPr>
          <p:cNvSpPr txBox="1"/>
          <p:nvPr/>
        </p:nvSpPr>
        <p:spPr>
          <a:xfrm>
            <a:off x="1040524" y="1114097"/>
            <a:ext cx="843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因为它是事件的真实发生事件</a:t>
            </a:r>
            <a:r>
              <a:rPr kumimoji="1" lang="en-US" altLang="zh-CN" dirty="0"/>
              <a:t>,</a:t>
            </a:r>
            <a:r>
              <a:rPr kumimoji="1" lang="zh-CN" altLang="en-US" dirty="0"/>
              <a:t> 使用它去计算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</a:t>
            </a:r>
            <a:r>
              <a:rPr kumimoji="1" lang="en-US" altLang="zh-CN" dirty="0"/>
              <a:t>UV</a:t>
            </a:r>
            <a:r>
              <a:rPr kumimoji="1" lang="zh-CN" altLang="en-US" dirty="0"/>
              <a:t> 结果更加准确。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79208E88-E9F3-4E40-95B2-DABB7451A4E4}"/>
              </a:ext>
            </a:extLst>
          </p:cNvPr>
          <p:cNvSpPr txBox="1">
            <a:spLocks/>
          </p:cNvSpPr>
          <p:nvPr/>
        </p:nvSpPr>
        <p:spPr>
          <a:xfrm>
            <a:off x="959069" y="2020066"/>
            <a:ext cx="10515600" cy="539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3"/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zh-CN" altLang="en-US" dirty="0"/>
              <a:t>使用 </a:t>
            </a:r>
            <a:r>
              <a:rPr lang="en-US" altLang="zh-CN" dirty="0" err="1"/>
              <a:t>processTime</a:t>
            </a:r>
            <a:r>
              <a:rPr lang="zh-CN" altLang="en-US" dirty="0"/>
              <a:t> 存在哪些问题 ？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D30760-7BED-2842-8E84-DA04275BB8C5}"/>
              </a:ext>
            </a:extLst>
          </p:cNvPr>
          <p:cNvSpPr txBox="1"/>
          <p:nvPr/>
        </p:nvSpPr>
        <p:spPr>
          <a:xfrm>
            <a:off x="1040524" y="2690336"/>
            <a:ext cx="7430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r>
              <a:rPr kumimoji="1" lang="zh-CN" altLang="en-US" dirty="0"/>
              <a:t> 会使统计结果不准确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当系统故障恢复时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会进一步导致更大误差。</a:t>
            </a:r>
            <a:endParaRPr kumimoji="1" lang="en-US" altLang="zh-CN" dirty="0"/>
          </a:p>
          <a:p>
            <a:r>
              <a:rPr kumimoji="1" lang="en-US" altLang="zh-CN" dirty="0" err="1"/>
              <a:t>eg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假设按照每小时统计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然后程序在 </a:t>
            </a:r>
            <a:r>
              <a:rPr kumimoji="1" lang="en-US" altLang="zh-CN" dirty="0"/>
              <a:t>12:50</a:t>
            </a:r>
            <a:r>
              <a:rPr kumimoji="1" lang="zh-CN" altLang="en-US" dirty="0"/>
              <a:t> 故障了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如果在 </a:t>
            </a:r>
            <a:r>
              <a:rPr kumimoji="1" lang="en-US" altLang="zh-CN" dirty="0"/>
              <a:t>13.05</a:t>
            </a:r>
            <a:r>
              <a:rPr kumimoji="1" lang="zh-CN" altLang="en-US" dirty="0"/>
              <a:t> 恢复运行 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这会导致 </a:t>
            </a:r>
            <a:r>
              <a:rPr kumimoji="1" lang="en-US" altLang="zh-CN" dirty="0"/>
              <a:t>12:50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</a:t>
            </a:r>
            <a:r>
              <a:rPr kumimoji="1" lang="en-US" altLang="zh-CN" dirty="0"/>
              <a:t>13:00</a:t>
            </a:r>
            <a:r>
              <a:rPr kumimoji="1" lang="zh-CN" altLang="en-US" dirty="0"/>
              <a:t> 这个时间段内的数据错误得归属到 </a:t>
            </a:r>
            <a:r>
              <a:rPr kumimoji="1" lang="en-US" altLang="zh-CN" dirty="0"/>
              <a:t>13:00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</a:t>
            </a:r>
            <a:r>
              <a:rPr kumimoji="1" lang="en-US" altLang="zh-CN" dirty="0"/>
              <a:t>14:00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PV</a:t>
            </a:r>
            <a:r>
              <a:rPr kumimoji="1" lang="zh-CN" altLang="en-US" dirty="0"/>
              <a:t> 里面。</a:t>
            </a:r>
          </a:p>
        </p:txBody>
      </p:sp>
    </p:spTree>
    <p:extLst>
      <p:ext uri="{BB962C8B-B14F-4D97-AF65-F5344CB8AC3E}">
        <p14:creationId xmlns:p14="http://schemas.microsoft.com/office/powerpoint/2010/main" val="23983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35293-A496-9F47-9B83-5AFA1F06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037" y="123572"/>
            <a:ext cx="3721925" cy="1325563"/>
          </a:xfrm>
        </p:spPr>
        <p:txBody>
          <a:bodyPr/>
          <a:lstStyle/>
          <a:p>
            <a:r>
              <a:rPr kumimoji="1" lang="en-US" altLang="zh-CN" dirty="0"/>
              <a:t>W</a:t>
            </a:r>
            <a:r>
              <a:rPr kumimoji="1" lang="en-US" altLang="zh-CN" cap="none" dirty="0"/>
              <a:t>atermark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78A42C-DCA1-6F41-ADF8-C87465FF3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9805"/>
            <a:ext cx="10515600" cy="74940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3"/>
                </a:solidFill>
              </a:rPr>
              <a:t>什么 </a:t>
            </a:r>
            <a:r>
              <a:rPr lang="en-US" altLang="zh-CN" sz="2400" cap="none" dirty="0">
                <a:solidFill>
                  <a:schemeClr val="accent3"/>
                </a:solidFill>
              </a:rPr>
              <a:t>watermark</a:t>
            </a:r>
            <a:r>
              <a:rPr lang="zh-CN" altLang="en-US" sz="2400" cap="none" dirty="0">
                <a:solidFill>
                  <a:schemeClr val="accent3"/>
                </a:solidFill>
              </a:rPr>
              <a:t> ？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D7EA8B-3C41-6744-ABDE-260360FB4EA9}"/>
              </a:ext>
            </a:extLst>
          </p:cNvPr>
          <p:cNvSpPr txBox="1"/>
          <p:nvPr/>
        </p:nvSpPr>
        <p:spPr>
          <a:xfrm>
            <a:off x="924910" y="2123090"/>
            <a:ext cx="11025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引入 </a:t>
            </a:r>
            <a:r>
              <a:rPr lang="en" altLang="zh-CN" dirty="0" err="1"/>
              <a:t>waterMark</a:t>
            </a:r>
            <a:r>
              <a:rPr lang="en" altLang="zh-CN" dirty="0"/>
              <a:t> </a:t>
            </a:r>
            <a:r>
              <a:rPr lang="zh-CN" altLang="en-US" dirty="0"/>
              <a:t>的概念是为了更好的利用 </a:t>
            </a:r>
            <a:r>
              <a:rPr lang="en" altLang="zh-CN" dirty="0" err="1"/>
              <a:t>eventTime</a:t>
            </a:r>
            <a:r>
              <a:rPr lang="en" altLang="zh-CN" dirty="0"/>
              <a:t> </a:t>
            </a:r>
            <a:r>
              <a:rPr lang="zh-CN" altLang="en-US" dirty="0"/>
              <a:t>进行窗口计算。</a:t>
            </a:r>
            <a:br>
              <a:rPr lang="zh-CN" altLang="en-US" dirty="0"/>
            </a:br>
            <a:r>
              <a:rPr lang="zh-CN" altLang="en-US" dirty="0"/>
              <a:t>因为事件到达它所属于的窗口是乱序的 </a:t>
            </a:r>
            <a:r>
              <a:rPr lang="en-US" altLang="zh-CN" dirty="0"/>
              <a:t>, </a:t>
            </a:r>
            <a:r>
              <a:rPr lang="zh-CN" altLang="en-US" dirty="0"/>
              <a:t>没有保障的 。可能时间已经来到窗口的  </a:t>
            </a:r>
            <a:r>
              <a:rPr lang="en" altLang="zh-CN" dirty="0" err="1"/>
              <a:t>endTime</a:t>
            </a:r>
            <a:r>
              <a:rPr lang="en" altLang="zh-CN" dirty="0"/>
              <a:t> </a:t>
            </a:r>
            <a:r>
              <a:rPr lang="zh-CN" altLang="en-US" dirty="0"/>
              <a:t>此时还有事件尚未到达。这时候也不能无限的等待下去</a:t>
            </a:r>
            <a:br>
              <a:rPr lang="zh-CN" altLang="en-US" dirty="0"/>
            </a:br>
            <a:r>
              <a:rPr lang="zh-CN" altLang="en-US" dirty="0"/>
              <a:t>必须有一个机制去触发窗口计算 。</a:t>
            </a:r>
            <a:br>
              <a:rPr lang="zh-CN" altLang="en-US" dirty="0"/>
            </a:br>
            <a:r>
              <a:rPr lang="zh-CN" altLang="en-US" dirty="0"/>
              <a:t>当 </a:t>
            </a:r>
            <a:r>
              <a:rPr lang="en" altLang="zh-CN" dirty="0" err="1"/>
              <a:t>waterMark</a:t>
            </a:r>
            <a:r>
              <a:rPr lang="en" altLang="zh-CN" dirty="0"/>
              <a:t>  &gt;  </a:t>
            </a:r>
            <a:r>
              <a:rPr lang="zh-CN" altLang="en-US" dirty="0"/>
              <a:t>一个窗口的 </a:t>
            </a:r>
            <a:r>
              <a:rPr lang="en" altLang="zh-CN" dirty="0" err="1"/>
              <a:t>endTime</a:t>
            </a:r>
            <a:r>
              <a:rPr lang="en" altLang="zh-CN" dirty="0"/>
              <a:t> </a:t>
            </a:r>
            <a:r>
              <a:rPr lang="zh-CN" altLang="en-US" dirty="0"/>
              <a:t>时 </a:t>
            </a:r>
            <a:r>
              <a:rPr lang="en-US" altLang="zh-CN" dirty="0"/>
              <a:t>, </a:t>
            </a:r>
            <a:r>
              <a:rPr lang="zh-CN" altLang="en-US" dirty="0"/>
              <a:t>此时就会触发这个窗口进行计算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9343BD5E-A194-C741-9AF0-1D943D3FF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7586" y="4922687"/>
            <a:ext cx="5080000" cy="14859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C717D6DE-579B-6F42-A11E-A5375AA84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979" y="4922687"/>
            <a:ext cx="5080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D5CAA-EC06-A544-9FDE-A00A0143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526" y="293873"/>
            <a:ext cx="4576948" cy="1325563"/>
          </a:xfrm>
        </p:spPr>
        <p:txBody>
          <a:bodyPr/>
          <a:lstStyle/>
          <a:p>
            <a:r>
              <a:rPr kumimoji="1" lang="en-US" altLang="zh-CN" dirty="0"/>
              <a:t>W</a:t>
            </a:r>
            <a:r>
              <a:rPr kumimoji="1" lang="en-US" altLang="zh-CN" cap="none" dirty="0"/>
              <a:t>atermark</a:t>
            </a:r>
            <a:r>
              <a:rPr kumimoji="1" lang="zh-CN" altLang="en-US" dirty="0"/>
              <a:t> 代码演示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0BCCD-8FB4-B746-AFE3-6818827A9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090060" cy="9057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" altLang="zh-CN" sz="2400" cap="none" dirty="0" err="1">
                <a:solidFill>
                  <a:schemeClr val="accent3"/>
                </a:solidFill>
              </a:rPr>
              <a:t>WatermarkTest</a:t>
            </a:r>
            <a:endParaRPr lang="zh-CN" altLang="en-US" sz="2400" cap="non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0046A-AC06-324E-9D58-2BCED752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>
                <a:latin typeface="DengXian" panose="02010600030101010101" pitchFamily="2" charset="-122"/>
                <a:ea typeface="DengXian" panose="02010600030101010101" pitchFamily="2" charset="-122"/>
              </a:rPr>
              <a:t>第四部分 容错与恢复</a:t>
            </a:r>
            <a:endParaRPr lang="zh-CN" altLang="en-US" b="1" i="0" u="none" strike="noStrike" kern="2200" baseline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00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1E9C7-1BB2-2444-BE58-EB357373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容错的级别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15CDCA-1DEB-264A-884D-E9CFE915F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303" y="1479317"/>
            <a:ext cx="10515600" cy="52699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>
                <a:solidFill>
                  <a:schemeClr val="accent3"/>
                </a:solidFill>
              </a:rPr>
              <a:t>At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most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once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63017BA-4668-8F44-9D95-3C8626978CCD}"/>
              </a:ext>
            </a:extLst>
          </p:cNvPr>
          <p:cNvSpPr txBox="1">
            <a:spLocks/>
          </p:cNvSpPr>
          <p:nvPr/>
        </p:nvSpPr>
        <p:spPr>
          <a:xfrm>
            <a:off x="943303" y="3147735"/>
            <a:ext cx="10515600" cy="526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3"/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once</a:t>
            </a:r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C2A0939F-F56C-6641-9EC6-85733B7DD728}"/>
              </a:ext>
            </a:extLst>
          </p:cNvPr>
          <p:cNvSpPr txBox="1">
            <a:spLocks/>
          </p:cNvSpPr>
          <p:nvPr/>
        </p:nvSpPr>
        <p:spPr>
          <a:xfrm>
            <a:off x="943303" y="4492171"/>
            <a:ext cx="10515600" cy="526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3"/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n-US" altLang="zh-CN" dirty="0"/>
              <a:t>Exactly</a:t>
            </a:r>
            <a:r>
              <a:rPr lang="zh-CN" altLang="en-US" dirty="0"/>
              <a:t> </a:t>
            </a:r>
            <a:r>
              <a:rPr lang="en-US" altLang="zh-CN" dirty="0"/>
              <a:t>once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024995-1736-364A-A74D-DFF91D287344}"/>
              </a:ext>
            </a:extLst>
          </p:cNvPr>
          <p:cNvSpPr txBox="1"/>
          <p:nvPr/>
        </p:nvSpPr>
        <p:spPr>
          <a:xfrm>
            <a:off x="945931" y="2221720"/>
            <a:ext cx="567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最多有一次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意味着可能会丢失数据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4B84DA-8B35-B84D-8E24-881085B2AC40}"/>
              </a:ext>
            </a:extLst>
          </p:cNvPr>
          <p:cNvSpPr txBox="1"/>
          <p:nvPr/>
        </p:nvSpPr>
        <p:spPr>
          <a:xfrm>
            <a:off x="943303" y="3930869"/>
            <a:ext cx="478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最少一次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意味着可能会重复消费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586EE6-337A-4F47-BD80-4077EB878C1E}"/>
              </a:ext>
            </a:extLst>
          </p:cNvPr>
          <p:cNvSpPr txBox="1"/>
          <p:nvPr/>
        </p:nvSpPr>
        <p:spPr>
          <a:xfrm>
            <a:off x="943303" y="5284710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恰好一次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不丢失数据也不会重复消费数据</a:t>
            </a:r>
          </a:p>
        </p:txBody>
      </p:sp>
    </p:spTree>
    <p:extLst>
      <p:ext uri="{BB962C8B-B14F-4D97-AF65-F5344CB8AC3E}">
        <p14:creationId xmlns:p14="http://schemas.microsoft.com/office/powerpoint/2010/main" val="189411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1B276-54DB-C844-A92B-4D87ECEE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76" y="151369"/>
            <a:ext cx="8187047" cy="1325563"/>
          </a:xfrm>
        </p:spPr>
        <p:txBody>
          <a:bodyPr/>
          <a:lstStyle/>
          <a:p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花絮 </a:t>
            </a:r>
            <a:r>
              <a:rPr lang="en-US" altLang="zh-CN" b="1" kern="220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en-US" altLang="zh-CN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Forward Asia 2019</a:t>
            </a:r>
            <a:endParaRPr lang="en-US" altLang="zh-CN" b="1" i="0" u="none" strike="noStrike" kern="2200" baseline="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63C335-3798-CC41-807F-2EE5554F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8" y="1950982"/>
            <a:ext cx="7765107" cy="44643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69B30A-45C8-CF49-A1D0-37813EE66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902" y="1606605"/>
            <a:ext cx="3738725" cy="49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DCF0B-4884-BA49-BD1E-0886CC96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exactly once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1B9403-125C-6C44-B74C-77BF9063F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106472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 err="1">
                <a:solidFill>
                  <a:schemeClr val="accent3"/>
                </a:solidFill>
              </a:rPr>
              <a:t>flink</a:t>
            </a:r>
            <a:r>
              <a:rPr lang="zh-CN" altLang="en-US" sz="2400" cap="none" dirty="0">
                <a:solidFill>
                  <a:schemeClr val="accent3"/>
                </a:solidFill>
              </a:rPr>
              <a:t> 如何实现 </a:t>
            </a:r>
            <a:r>
              <a:rPr lang="en-US" altLang="zh-CN" sz="2400" cap="none" dirty="0">
                <a:solidFill>
                  <a:schemeClr val="accent3"/>
                </a:solidFill>
              </a:rPr>
              <a:t>exactly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once</a:t>
            </a:r>
            <a:r>
              <a:rPr lang="zh-CN" altLang="en-US" sz="2400" cap="none" dirty="0">
                <a:solidFill>
                  <a:schemeClr val="accent3"/>
                </a:solidFill>
              </a:rPr>
              <a:t> ？ 基于 </a:t>
            </a:r>
            <a:r>
              <a:rPr lang="en" altLang="zh-CN" sz="2400" cap="none" dirty="0" err="1">
                <a:solidFill>
                  <a:schemeClr val="accent3"/>
                </a:solidFill>
              </a:rPr>
              <a:t>Chandy</a:t>
            </a:r>
            <a:r>
              <a:rPr lang="en" altLang="zh-CN" sz="2400" cap="none" dirty="0">
                <a:solidFill>
                  <a:schemeClr val="accent3"/>
                </a:solidFill>
              </a:rPr>
              <a:t>–</a:t>
            </a:r>
            <a:r>
              <a:rPr lang="en" altLang="zh-CN" sz="2400" cap="none" dirty="0" err="1">
                <a:solidFill>
                  <a:schemeClr val="accent3"/>
                </a:solidFill>
              </a:rPr>
              <a:t>Lamport</a:t>
            </a:r>
            <a:r>
              <a:rPr lang="en" altLang="zh-CN" sz="2400" cap="none" dirty="0">
                <a:solidFill>
                  <a:schemeClr val="accent3"/>
                </a:solidFill>
              </a:rPr>
              <a:t> </a:t>
            </a:r>
            <a:r>
              <a:rPr lang="zh-CN" altLang="en-US" sz="2400" cap="none" dirty="0">
                <a:solidFill>
                  <a:schemeClr val="accent3"/>
                </a:solidFill>
              </a:rPr>
              <a:t>算法来完成分布式一致性快照。</a:t>
            </a:r>
            <a:endParaRPr lang="en" altLang="zh-CN" sz="2400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endParaRPr lang="zh-CN" altLang="en-US" sz="2400" cap="none" dirty="0">
              <a:solidFill>
                <a:schemeClr val="accent3"/>
              </a:solidFill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7314D68-831A-E247-89E9-2C1DFD839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429000"/>
            <a:ext cx="5257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1452B6-D6F2-DF40-A232-CB345FE47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814" y="328864"/>
            <a:ext cx="10515600" cy="69063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3"/>
                </a:solidFill>
              </a:rPr>
              <a:t>多个算子汇总下的 </a:t>
            </a:r>
            <a:r>
              <a:rPr lang="en-US" altLang="zh-CN" sz="2400" cap="none" dirty="0">
                <a:solidFill>
                  <a:schemeClr val="accent3"/>
                </a:solidFill>
              </a:rPr>
              <a:t>barrier</a:t>
            </a:r>
            <a:r>
              <a:rPr lang="zh-CN" altLang="en-US" sz="2400" cap="none" dirty="0">
                <a:solidFill>
                  <a:schemeClr val="accent3"/>
                </a:solidFill>
              </a:rPr>
              <a:t> 对齐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385AF5A-AEE9-4142-8848-7757A08E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50" y="3597166"/>
            <a:ext cx="11115128" cy="2095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6A97FC-ABBF-FD4E-90CC-DD4044728858}"/>
              </a:ext>
            </a:extLst>
          </p:cNvPr>
          <p:cNvSpPr txBox="1"/>
          <p:nvPr/>
        </p:nvSpPr>
        <p:spPr>
          <a:xfrm>
            <a:off x="953814" y="1142999"/>
            <a:ext cx="1064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开始对齐 </a:t>
            </a:r>
            <a:r>
              <a:rPr kumimoji="1" lang="en-US" altLang="zh-CN" dirty="0"/>
              <a:t>,</a:t>
            </a:r>
            <a:r>
              <a:rPr kumimoji="1" lang="zh-CN" altLang="en-US" dirty="0"/>
              <a:t> 数字流的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到达算子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尚未到达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34FECD-B779-F540-BFFD-E217DEF64BFB}"/>
              </a:ext>
            </a:extLst>
          </p:cNvPr>
          <p:cNvSpPr txBox="1"/>
          <p:nvPr/>
        </p:nvSpPr>
        <p:spPr>
          <a:xfrm>
            <a:off x="953814" y="1754337"/>
            <a:ext cx="1064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aligning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对齐中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将数字流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之后到达的数据先缓存起来 </a:t>
            </a:r>
            <a:r>
              <a:rPr kumimoji="1" lang="en-US" altLang="zh-CN" dirty="0"/>
              <a:t>,</a:t>
            </a:r>
            <a:r>
              <a:rPr kumimoji="1" lang="zh-CN" altLang="en-US" dirty="0"/>
              <a:t> 继续等待字母流的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BA7F1D-9E51-9E43-B63F-2CA2825FB384}"/>
              </a:ext>
            </a:extLst>
          </p:cNvPr>
          <p:cNvSpPr txBox="1"/>
          <p:nvPr/>
        </p:nvSpPr>
        <p:spPr>
          <a:xfrm>
            <a:off x="953814" y="2308334"/>
            <a:ext cx="1064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checkpoint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字母流的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也到达了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将在两个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之前到达的数据进行运算</a:t>
            </a:r>
            <a:r>
              <a:rPr kumimoji="1" lang="en-US" altLang="zh-CN" dirty="0"/>
              <a:t>,</a:t>
            </a:r>
            <a:r>
              <a:rPr kumimoji="1" lang="zh-CN" altLang="en-US" dirty="0"/>
              <a:t> 保存结果为状态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337852-7DCB-CA4E-BADA-EB42FA5CFFBD}"/>
              </a:ext>
            </a:extLst>
          </p:cNvPr>
          <p:cNvSpPr txBox="1"/>
          <p:nvPr/>
        </p:nvSpPr>
        <p:spPr>
          <a:xfrm>
            <a:off x="953814" y="2919672"/>
            <a:ext cx="1064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continue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将一个统一的 </a:t>
            </a:r>
            <a:r>
              <a:rPr kumimoji="1" lang="en-US" altLang="zh-CN" dirty="0"/>
              <a:t>barrier</a:t>
            </a:r>
            <a:r>
              <a:rPr kumimoji="1" lang="zh-CN" altLang="en-US" dirty="0"/>
              <a:t> 向下游传递</a:t>
            </a:r>
          </a:p>
        </p:txBody>
      </p:sp>
    </p:spTree>
    <p:extLst>
      <p:ext uri="{BB962C8B-B14F-4D97-AF65-F5344CB8AC3E}">
        <p14:creationId xmlns:p14="http://schemas.microsoft.com/office/powerpoint/2010/main" val="27883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18553-D3BF-7143-B6D4-E3D0F2E1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06" y="163245"/>
            <a:ext cx="4268190" cy="1325563"/>
          </a:xfrm>
        </p:spPr>
        <p:txBody>
          <a:bodyPr/>
          <a:lstStyle/>
          <a:p>
            <a:r>
              <a:rPr kumimoji="1" lang="en-US" altLang="zh-CN" cap="none" dirty="0"/>
              <a:t>checkpoint</a:t>
            </a:r>
            <a:r>
              <a:rPr kumimoji="1" lang="zh-CN" altLang="en-US" dirty="0"/>
              <a:t> 过程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47D183F-C0FF-374C-8E08-B6E93F5C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53" y="1638795"/>
            <a:ext cx="11820547" cy="421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72281-92C2-EA4A-A789-25586DEB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27025"/>
            <a:ext cx="3352800" cy="2349500"/>
          </a:xfrm>
        </p:spPr>
        <p:txBody>
          <a:bodyPr/>
          <a:lstStyle/>
          <a:p>
            <a:pPr marR="0" algn="ctr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谢谢观看 </a:t>
            </a:r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!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27D249-D2E5-6549-9376-99EDAEB21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19600" y="227647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602CB-CD68-AD43-A3AE-415A1A23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有多火</a:t>
            </a:r>
            <a:endParaRPr lang="en-US" altLang="zh-CN" b="1" i="0" u="none" strike="noStrike" kern="2200" baseline="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D875B8-4424-F342-AF1B-619BA75A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1412047"/>
            <a:ext cx="9553903" cy="50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1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19878-630C-2943-A662-9B896CCB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第一部分 </a:t>
            </a:r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en-US" altLang="zh-CN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简介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4DB1BB-4A3B-9F48-B9BE-23BCF994FFC5}"/>
              </a:ext>
            </a:extLst>
          </p:cNvPr>
          <p:cNvSpPr txBox="1"/>
          <p:nvPr/>
        </p:nvSpPr>
        <p:spPr>
          <a:xfrm>
            <a:off x="838200" y="2387526"/>
            <a:ext cx="960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Flink</a:t>
            </a:r>
            <a:r>
              <a:rPr lang="zh-CN" altLang="en-US" dirty="0"/>
              <a:t> </a:t>
            </a:r>
            <a:r>
              <a:rPr lang="zh-CN" altLang="en" dirty="0"/>
              <a:t>是</a:t>
            </a:r>
            <a:r>
              <a:rPr lang="zh-CN" altLang="en-US" dirty="0"/>
              <a:t>一个分布式的能够处理有界数据和</a:t>
            </a:r>
            <a:r>
              <a:rPr lang="zh-CN" altLang="en-US" dirty="0">
                <a:highlight>
                  <a:srgbClr val="FFFF00"/>
                </a:highlight>
              </a:rPr>
              <a:t>流式数据</a:t>
            </a:r>
            <a:r>
              <a:rPr lang="zh-CN" altLang="en-US" dirty="0"/>
              <a:t>的</a:t>
            </a:r>
            <a:r>
              <a:rPr lang="zh-CN" altLang="en-US" dirty="0">
                <a:highlight>
                  <a:srgbClr val="FFFF00"/>
                </a:highlight>
              </a:rPr>
              <a:t>有状态</a:t>
            </a:r>
            <a:r>
              <a:rPr lang="zh-CN" altLang="en-US" dirty="0"/>
              <a:t>的分布式大数据处理引擎。  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5772D0-66AD-7642-979B-E23BA619128E}"/>
              </a:ext>
            </a:extLst>
          </p:cNvPr>
          <p:cNvSpPr txBox="1"/>
          <p:nvPr/>
        </p:nvSpPr>
        <p:spPr>
          <a:xfrm>
            <a:off x="838200" y="3916476"/>
            <a:ext cx="629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分布式 可伸缩 集群可部署在普通机器上。处理大量数据</a:t>
            </a:r>
            <a:endParaRPr lang="en-US" altLang="zh-CN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5C80714E-02FD-BD46-9F94-7C68FFA948B8}"/>
              </a:ext>
            </a:extLst>
          </p:cNvPr>
          <p:cNvSpPr txBox="1">
            <a:spLocks/>
          </p:cNvSpPr>
          <p:nvPr/>
        </p:nvSpPr>
        <p:spPr>
          <a:xfrm>
            <a:off x="916379" y="3194605"/>
            <a:ext cx="10515600" cy="518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800" cap="none" baseline="0">
                <a:solidFill>
                  <a:schemeClr val="accent3"/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zh-CN" altLang="en-US" sz="2400" dirty="0"/>
              <a:t>与 </a:t>
            </a:r>
            <a:r>
              <a:rPr lang="en-US" altLang="zh-CN" sz="2400" dirty="0"/>
              <a:t>spark</a:t>
            </a:r>
            <a:r>
              <a:rPr lang="zh-CN" altLang="en-US" sz="2400" dirty="0"/>
              <a:t> 等大数据框架相同点</a:t>
            </a:r>
            <a:endParaRPr lang="en-US" altLang="zh-CN" sz="2400" dirty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5DC1B760-8887-8B4D-B9EF-209AC4F74D7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8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800" cap="none" baseline="0">
                <a:solidFill>
                  <a:schemeClr val="accent3"/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apache</a:t>
            </a:r>
            <a:r>
              <a:rPr lang="zh-CN" altLang="en-US" sz="2400" dirty="0"/>
              <a:t> </a:t>
            </a:r>
            <a:r>
              <a:rPr lang="en-US" altLang="zh-CN" sz="2400" dirty="0" err="1"/>
              <a:t>flink</a:t>
            </a:r>
            <a:r>
              <a:rPr lang="zh-CN" altLang="en-US" sz="2400" dirty="0"/>
              <a:t> 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496607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B87E9E-026E-8D45-B552-23BA158BC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731181"/>
            <a:ext cx="10515600" cy="63379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 err="1">
                <a:solidFill>
                  <a:schemeClr val="accent3"/>
                </a:solidFill>
              </a:rPr>
              <a:t>flink</a:t>
            </a:r>
            <a:r>
              <a:rPr lang="zh-CN" altLang="en-US" sz="2400" cap="none" dirty="0">
                <a:solidFill>
                  <a:schemeClr val="accent3"/>
                </a:solidFill>
              </a:rPr>
              <a:t> 的流式处理</a:t>
            </a:r>
            <a:endParaRPr lang="en-US" altLang="zh-CN" sz="2400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endParaRPr lang="zh-CN" altLang="en-US" sz="2400" cap="none" dirty="0">
              <a:solidFill>
                <a:schemeClr val="accent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B11AA1-51F7-DF48-BD23-29F99CFF9177}"/>
              </a:ext>
            </a:extLst>
          </p:cNvPr>
          <p:cNvSpPr txBox="1"/>
          <p:nvPr/>
        </p:nvSpPr>
        <p:spPr>
          <a:xfrm>
            <a:off x="838200" y="1255732"/>
            <a:ext cx="7336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mapReduce</a:t>
            </a:r>
            <a:r>
              <a:rPr kumimoji="1" lang="zh-CN" altLang="en-US" dirty="0"/>
              <a:t> 是批处理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将数据全部输入以后才进行处理。可以认为是一个离线批处理框架。</a:t>
            </a:r>
            <a:endParaRPr kumimoji="1" lang="en-US" altLang="zh-CN" dirty="0"/>
          </a:p>
          <a:p>
            <a:r>
              <a:rPr kumimoji="1" lang="en-US" altLang="zh-CN" dirty="0"/>
              <a:t>Spark</a:t>
            </a:r>
            <a:r>
              <a:rPr kumimoji="1" lang="zh-CN" altLang="en-US" dirty="0"/>
              <a:t> 做了改进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微批处理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将批数据切割成足够小的批次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去模拟流式数据 。但本质上仍然是批处理。</a:t>
            </a:r>
            <a:endParaRPr kumimoji="1" lang="en-US" altLang="zh-CN" dirty="0"/>
          </a:p>
          <a:p>
            <a:r>
              <a:rPr kumimoji="1" lang="zh-CN" altLang="en-US" dirty="0"/>
              <a:t>流式数据更加真实反映了真实的数据产生情况。</a:t>
            </a:r>
            <a:r>
              <a:rPr kumimoji="1" lang="en-US" altLang="zh-CN" dirty="0" err="1"/>
              <a:t>Flink</a:t>
            </a:r>
            <a:r>
              <a:rPr kumimoji="1" lang="zh-CN" altLang="en-US" dirty="0"/>
              <a:t> 完全是一个事件驱动的流式处理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延迟更低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C201D-D4D5-DB42-82EF-74AC48BC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1" y="3250433"/>
            <a:ext cx="10930759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2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8A23C-12E9-2148-95CD-749986A9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5" y="98396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有状态的计算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98831-5F34-0246-9E4B-B8274F90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710" y="1223811"/>
            <a:ext cx="10515600" cy="58124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3"/>
                </a:solidFill>
              </a:rPr>
              <a:t>什么是状态 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2A255D-5672-7444-AB1E-2DA2C262BE2B}"/>
              </a:ext>
            </a:extLst>
          </p:cNvPr>
          <p:cNvSpPr txBox="1"/>
          <p:nvPr/>
        </p:nvSpPr>
        <p:spPr>
          <a:xfrm>
            <a:off x="848710" y="1903043"/>
            <a:ext cx="893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一些有状态的算子在计算结果持久化到磁盘中。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eg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计数 </a:t>
            </a:r>
            <a:r>
              <a:rPr kumimoji="1" lang="en-US" altLang="zh-CN" dirty="0"/>
              <a:t>,</a:t>
            </a:r>
            <a:r>
              <a:rPr kumimoji="1" lang="zh-CN" altLang="en-US" dirty="0"/>
              <a:t> 记录此时消费 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offset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值等到磁盘中 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6AA371-868E-234D-A129-809313C9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7" y="4472214"/>
            <a:ext cx="9401504" cy="2323949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4E210C5-C5BF-8049-8DB3-301F2C27531C}"/>
              </a:ext>
            </a:extLst>
          </p:cNvPr>
          <p:cNvSpPr txBox="1">
            <a:spLocks/>
          </p:cNvSpPr>
          <p:nvPr/>
        </p:nvSpPr>
        <p:spPr>
          <a:xfrm>
            <a:off x="927538" y="2693768"/>
            <a:ext cx="10515600" cy="581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3"/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zh-CN" altLang="en-US" dirty="0"/>
              <a:t>为什么要保存状态 ？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7CAB85-ECC6-9445-B087-ECBCD9247593}"/>
              </a:ext>
            </a:extLst>
          </p:cNvPr>
          <p:cNvSpPr txBox="1"/>
          <p:nvPr/>
        </p:nvSpPr>
        <p:spPr>
          <a:xfrm>
            <a:off x="927538" y="3346799"/>
            <a:ext cx="893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故障恢复。假如程序异常中断了 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可以从故障恢复。而不需要从源头开始重新计算  </a:t>
            </a:r>
            <a:r>
              <a:rPr kumimoji="1" lang="en-US" altLang="zh-CN" dirty="0"/>
              <a:t>,</a:t>
            </a:r>
            <a:r>
              <a:rPr kumimoji="1" lang="zh-CN" altLang="en-US" dirty="0"/>
              <a:t>因为通常我们 </a:t>
            </a:r>
            <a:r>
              <a:rPr kumimoji="1" lang="en-US" altLang="zh-CN" dirty="0" err="1"/>
              <a:t>kafka</a:t>
            </a:r>
            <a:r>
              <a:rPr kumimoji="1" lang="zh-CN" altLang="en-US" dirty="0"/>
              <a:t> 中的数据也是有存盘时间的。</a:t>
            </a:r>
          </a:p>
        </p:txBody>
      </p:sp>
    </p:spTree>
    <p:extLst>
      <p:ext uri="{BB962C8B-B14F-4D97-AF65-F5344CB8AC3E}">
        <p14:creationId xmlns:p14="http://schemas.microsoft.com/office/powerpoint/2010/main" val="34507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3707B-4FD4-7E4D-83B3-F622109E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344" y="74777"/>
            <a:ext cx="4161312" cy="1325563"/>
          </a:xfrm>
        </p:spPr>
        <p:txBody>
          <a:bodyPr/>
          <a:lstStyle/>
          <a:p>
            <a:pPr marR="0" rtl="0"/>
            <a:r>
              <a:rPr lang="en-US" altLang="zh-CN" b="1" kern="2200" cap="none" dirty="0" err="1">
                <a:latin typeface="DengXian" panose="02010600030101010101" pitchFamily="2" charset="-122"/>
                <a:ea typeface="DengXian" panose="02010600030101010101" pitchFamily="2" charset="-122"/>
              </a:rPr>
              <a:t>wordCount</a:t>
            </a:r>
            <a:r>
              <a:rPr lang="zh-CN" altLang="en-US" b="1" kern="2200" dirty="0">
                <a:latin typeface="DengXian" panose="02010600030101010101" pitchFamily="2" charset="-122"/>
                <a:ea typeface="DengXian" panose="02010600030101010101" pitchFamily="2" charset="-122"/>
              </a:rPr>
              <a:t> 示例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1B5123-D9F0-1043-BF0F-1F25343B8F86}"/>
              </a:ext>
            </a:extLst>
          </p:cNvPr>
          <p:cNvSpPr txBox="1"/>
          <p:nvPr/>
        </p:nvSpPr>
        <p:spPr>
          <a:xfrm>
            <a:off x="382330" y="1690688"/>
            <a:ext cx="6327228" cy="885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sz="2400" cap="none" baseline="0">
                <a:solidFill>
                  <a:schemeClr val="accent3"/>
                </a:solidFill>
                <a:effectLst/>
              </a:defRPr>
            </a:lvl1pPr>
            <a:lvl2pPr marL="685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cap="all" baseline="0">
                <a:effectLst/>
              </a:defRPr>
            </a:lvl2pPr>
            <a:lvl3pPr marL="1143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cap="all" baseline="0">
                <a:effectLst/>
              </a:defRPr>
            </a:lvl3pPr>
            <a:lvl4pPr marL="1600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4pPr>
            <a:lvl5pPr marL="20574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5pPr>
            <a:lvl6pPr marL="25146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6pPr>
            <a:lvl7pPr marL="29718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7pPr>
            <a:lvl8pPr marL="34290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8pPr>
            <a:lvl9pPr marL="3886200" indent="-228600" defTabSz="9144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cap="all" baseline="0">
                <a:effectLst/>
              </a:defRPr>
            </a:lvl9pPr>
          </a:lstStyle>
          <a:p>
            <a:r>
              <a:rPr lang="zh-CN" altLang="en-US" dirty="0"/>
              <a:t>代码演示  </a:t>
            </a:r>
            <a:br>
              <a:rPr lang="en-US" altLang="zh-CN" dirty="0"/>
            </a:br>
            <a:r>
              <a:rPr lang="en" altLang="zh-CN" dirty="0" err="1"/>
              <a:t>FlinkStreamWorldCount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935C3EF-DC45-8547-8200-08A1CAD68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142" y="1690688"/>
            <a:ext cx="599483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81A4F-38E3-F545-8A48-45E55157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第二部分 </a:t>
            </a:r>
            <a:r>
              <a:rPr lang="en-US" altLang="zh-CN" b="1" i="0" u="none" strike="noStrike" kern="2200" baseline="0" dirty="0" err="1">
                <a:latin typeface="DengXian" panose="02010600030101010101" pitchFamily="2" charset="-122"/>
                <a:ea typeface="DengXian" panose="02010600030101010101" pitchFamily="2" charset="-122"/>
              </a:rPr>
              <a:t>flink</a:t>
            </a:r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 状态编程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40D38-9A5E-AE4E-8BDA-53EE07C61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96" y="1690688"/>
            <a:ext cx="10515600" cy="219814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 err="1">
                <a:solidFill>
                  <a:schemeClr val="accent3"/>
                </a:solidFill>
              </a:rPr>
              <a:t>Flink</a:t>
            </a:r>
            <a:r>
              <a:rPr lang="zh-CN" altLang="en-US" sz="2400" cap="none" dirty="0">
                <a:solidFill>
                  <a:schemeClr val="accent3"/>
                </a:solidFill>
              </a:rPr>
              <a:t> 内部会为我们对有状态的算子自动进行状态的维护。</a:t>
            </a:r>
            <a:endParaRPr lang="en-US" altLang="zh-CN" sz="2400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3"/>
                </a:solidFill>
              </a:rPr>
              <a:t>同时也为我们提供了状态编程的接口 。 提高我们编程的灵活性 </a:t>
            </a:r>
            <a:r>
              <a:rPr lang="en-US" altLang="zh-CN" sz="2400" cap="none" dirty="0">
                <a:solidFill>
                  <a:schemeClr val="accent3"/>
                </a:solidFill>
              </a:rPr>
              <a:t>,</a:t>
            </a: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zh-CN" altLang="en-US" sz="2400" cap="none" dirty="0">
                <a:solidFill>
                  <a:schemeClr val="accent3"/>
                </a:solidFill>
              </a:rPr>
              <a:t>利用有状态的算子实现复杂业务需求 </a:t>
            </a:r>
            <a:br>
              <a:rPr lang="en-US" altLang="zh-CN" sz="2400" cap="none" dirty="0">
                <a:solidFill>
                  <a:schemeClr val="accent3"/>
                </a:solidFill>
              </a:rPr>
            </a:br>
            <a:r>
              <a:rPr lang="en-US" altLang="zh-CN" sz="2400" cap="none" dirty="0" err="1">
                <a:solidFill>
                  <a:schemeClr val="accent3"/>
                </a:solidFill>
              </a:rPr>
              <a:t>eg</a:t>
            </a:r>
            <a:r>
              <a:rPr lang="zh-CN" altLang="en-US" sz="2400" cap="none" dirty="0">
                <a:solidFill>
                  <a:schemeClr val="accent3"/>
                </a:solidFill>
              </a:rPr>
              <a:t>  </a:t>
            </a:r>
            <a:r>
              <a:rPr lang="en-US" altLang="zh-CN" sz="2400" cap="none" dirty="0">
                <a:solidFill>
                  <a:schemeClr val="accent3"/>
                </a:solidFill>
              </a:rPr>
              <a:t>: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" altLang="zh-CN" sz="2400" cap="none" dirty="0" err="1">
                <a:solidFill>
                  <a:schemeClr val="accent3"/>
                </a:solidFill>
              </a:rPr>
              <a:t>RichMapFunction</a:t>
            </a:r>
            <a:r>
              <a:rPr lang="zh-CN" altLang="en-US" sz="2400" cap="none" dirty="0">
                <a:solidFill>
                  <a:schemeClr val="accent3"/>
                </a:solidFill>
              </a:rPr>
              <a:t>  </a:t>
            </a:r>
            <a:r>
              <a:rPr lang="en-US" altLang="zh-CN" sz="2400" cap="none" dirty="0">
                <a:solidFill>
                  <a:schemeClr val="accent3"/>
                </a:solidFill>
              </a:rPr>
              <a:t>,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" altLang="zh-CN" sz="2400" cap="none" dirty="0" err="1">
                <a:solidFill>
                  <a:schemeClr val="accent3"/>
                </a:solidFill>
              </a:rPr>
              <a:t>RichCoFlatMapFunction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,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" altLang="zh-CN" sz="2400" cap="none" dirty="0" err="1">
                <a:solidFill>
                  <a:schemeClr val="accent3"/>
                </a:solidFill>
              </a:rPr>
              <a:t>ProcessFunction</a:t>
            </a:r>
            <a:endParaRPr lang="zh-CN" altLang="en-US" sz="2400" cap="non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62E6F-F900-9D48-91AA-36594452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>
                <a:latin typeface="DengXian" panose="02010600030101010101" pitchFamily="2" charset="-122"/>
                <a:ea typeface="DengXian" panose="02010600030101010101" pitchFamily="2" charset="-122"/>
              </a:rPr>
              <a:t>无状态算子</a:t>
            </a:r>
            <a:endParaRPr lang="zh-CN" altLang="en-US" b="1" i="0" u="none" strike="noStrike" kern="2200" baseline="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AA5961-9E33-D74C-BFCF-555C9D136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5132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400" cap="none" dirty="0">
                <a:solidFill>
                  <a:schemeClr val="accent3"/>
                </a:solidFill>
              </a:rPr>
              <a:t>map</a:t>
            </a:r>
            <a:r>
              <a:rPr lang="zh-CN" altLang="en-US" sz="2400" cap="none" dirty="0">
                <a:solidFill>
                  <a:schemeClr val="accent3"/>
                </a:solidFill>
              </a:rPr>
              <a:t>  </a:t>
            </a:r>
            <a:r>
              <a:rPr lang="en-US" altLang="zh-CN" sz="2400" cap="none" dirty="0" err="1">
                <a:solidFill>
                  <a:schemeClr val="accent3"/>
                </a:solidFill>
              </a:rPr>
              <a:t>flatmap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>
                <a:solidFill>
                  <a:schemeClr val="accent3"/>
                </a:solidFill>
              </a:rPr>
              <a:t>filter</a:t>
            </a:r>
            <a:r>
              <a:rPr lang="zh-CN" altLang="en-US" sz="2400" cap="none" dirty="0">
                <a:solidFill>
                  <a:schemeClr val="accent3"/>
                </a:solidFill>
              </a:rPr>
              <a:t> </a:t>
            </a:r>
            <a:r>
              <a:rPr lang="en-US" altLang="zh-CN" sz="2400" cap="none" dirty="0" err="1">
                <a:solidFill>
                  <a:schemeClr val="accent3"/>
                </a:solidFill>
              </a:rPr>
              <a:t>keyBy</a:t>
            </a:r>
            <a:r>
              <a:rPr lang="zh-CN" altLang="en-US" sz="2400" cap="none" dirty="0">
                <a:solidFill>
                  <a:schemeClr val="accent3"/>
                </a:solidFill>
              </a:rPr>
              <a:t>   </a:t>
            </a:r>
            <a:r>
              <a:rPr lang="en-US" altLang="zh-CN" sz="2400" cap="none" dirty="0">
                <a:solidFill>
                  <a:schemeClr val="accent3"/>
                </a:solidFill>
              </a:rPr>
              <a:t>window</a:t>
            </a:r>
            <a:r>
              <a:rPr lang="zh-CN" altLang="en-US" sz="2400" cap="none" dirty="0">
                <a:solidFill>
                  <a:schemeClr val="accent3"/>
                </a:solidFill>
              </a:rPr>
              <a:t> 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F72B9C-417E-1E41-9E1C-8CFEA2081985}"/>
              </a:ext>
            </a:extLst>
          </p:cNvPr>
          <p:cNvSpPr/>
          <p:nvPr/>
        </p:nvSpPr>
        <p:spPr>
          <a:xfrm>
            <a:off x="2797752" y="4227636"/>
            <a:ext cx="973776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06491FD-57F7-6C49-8414-B4E120E66A19}"/>
              </a:ext>
            </a:extLst>
          </p:cNvPr>
          <p:cNvCxnSpPr>
            <a:cxnSpLocks/>
          </p:cNvCxnSpPr>
          <p:nvPr/>
        </p:nvCxnSpPr>
        <p:spPr>
          <a:xfrm>
            <a:off x="3914033" y="4667023"/>
            <a:ext cx="3645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893AEE32-8EF2-9F45-87B0-CE388F7466B1}"/>
              </a:ext>
            </a:extLst>
          </p:cNvPr>
          <p:cNvSpPr/>
          <p:nvPr/>
        </p:nvSpPr>
        <p:spPr>
          <a:xfrm>
            <a:off x="7868516" y="4067319"/>
            <a:ext cx="1270660" cy="1199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7B80A5-13AA-9244-A554-DA1C8DBC2633}"/>
              </a:ext>
            </a:extLst>
          </p:cNvPr>
          <p:cNvSpPr/>
          <p:nvPr/>
        </p:nvSpPr>
        <p:spPr>
          <a:xfrm>
            <a:off x="5271634" y="3429000"/>
            <a:ext cx="10967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(x)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2915F4-8401-DC48-9C09-1468E65ABDC7}"/>
              </a:ext>
            </a:extLst>
          </p:cNvPr>
          <p:cNvSpPr txBox="1"/>
          <p:nvPr/>
        </p:nvSpPr>
        <p:spPr>
          <a:xfrm>
            <a:off x="3914033" y="5733152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无状态的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转换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DD153E-A121-A04D-9C92-DFB09EE8455B}"/>
              </a:ext>
            </a:extLst>
          </p:cNvPr>
          <p:cNvSpPr/>
          <p:nvPr/>
        </p:nvSpPr>
        <p:spPr>
          <a:xfrm>
            <a:off x="1297645" y="4227636"/>
            <a:ext cx="973776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3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{FA6B277D-E8CC-A643-8200-363A3C3113E0}tf10001073</Template>
  <TotalTime>371</TotalTime>
  <Words>844</Words>
  <Application>Microsoft Macintosh PowerPoint</Application>
  <PresentationFormat>宽屏</PresentationFormat>
  <Paragraphs>77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DengXian</vt:lpstr>
      <vt:lpstr>DengXian</vt:lpstr>
      <vt:lpstr>KaiTi</vt:lpstr>
      <vt:lpstr>Arial</vt:lpstr>
      <vt:lpstr>Times New Roman</vt:lpstr>
      <vt:lpstr>Tw Cen MT</vt:lpstr>
      <vt:lpstr>Wingdings</vt:lpstr>
      <vt:lpstr>水滴</vt:lpstr>
      <vt:lpstr>Flink 开发实践</vt:lpstr>
      <vt:lpstr>花絮 Flink Forward Asia 2019</vt:lpstr>
      <vt:lpstr>Flink  有多火</vt:lpstr>
      <vt:lpstr>第一部分 Flink 简介</vt:lpstr>
      <vt:lpstr>PowerPoint 演示文稿</vt:lpstr>
      <vt:lpstr>有状态的计算</vt:lpstr>
      <vt:lpstr>wordCount 示例</vt:lpstr>
      <vt:lpstr>第二部分 flink 状态编程</vt:lpstr>
      <vt:lpstr>无状态算子</vt:lpstr>
      <vt:lpstr>有状态算子 </vt:lpstr>
      <vt:lpstr>状态编程小试牛刀</vt:lpstr>
      <vt:lpstr>第三部分 Window &amp; EventTime &amp; WaterMark</vt:lpstr>
      <vt:lpstr>窗口 Window</vt:lpstr>
      <vt:lpstr>时间语义</vt:lpstr>
      <vt:lpstr>PowerPoint 演示文稿</vt:lpstr>
      <vt:lpstr>Watermark</vt:lpstr>
      <vt:lpstr>Watermark 代码演示</vt:lpstr>
      <vt:lpstr>第四部分 容错与恢复</vt:lpstr>
      <vt:lpstr>容错的级别</vt:lpstr>
      <vt:lpstr>exactly once</vt:lpstr>
      <vt:lpstr>PowerPoint 演示文稿</vt:lpstr>
      <vt:lpstr>checkpoint 过程</vt:lpstr>
      <vt:lpstr>谢谢观看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花絮 Flink Forward Asia 2019</dc:title>
  <dc:creator>Microsoft Office User</dc:creator>
  <cp:lastModifiedBy>Microsoft Office User</cp:lastModifiedBy>
  <cp:revision>39</cp:revision>
  <dcterms:created xsi:type="dcterms:W3CDTF">2019-12-18T12:02:31Z</dcterms:created>
  <dcterms:modified xsi:type="dcterms:W3CDTF">2019-12-19T12:58:45Z</dcterms:modified>
</cp:coreProperties>
</file>